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5" r:id="rId19"/>
    <p:sldId id="278" r:id="rId20"/>
    <p:sldId id="281" r:id="rId21"/>
    <p:sldId id="279" r:id="rId22"/>
    <p:sldId id="276" r:id="rId23"/>
    <p:sldId id="280" r:id="rId24"/>
    <p:sldId id="273" r:id="rId25"/>
    <p:sldId id="274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00CC66"/>
    <a:srgbClr val="008000"/>
    <a:srgbClr val="00447F"/>
    <a:srgbClr val="F5770F"/>
    <a:srgbClr val="7E542A"/>
    <a:srgbClr val="996633"/>
    <a:srgbClr val="385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9" autoAdjust="0"/>
    <p:restoredTop sz="94709" autoAdjust="0"/>
  </p:normalViewPr>
  <p:slideViewPr>
    <p:cSldViewPr snapToGrid="0">
      <p:cViewPr varScale="1">
        <p:scale>
          <a:sx n="87" d="100"/>
          <a:sy n="87" d="100"/>
        </p:scale>
        <p:origin x="785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6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D1F23129-7F4E-487B-A4E0-8A868C6D6F38}"/>
    <pc:docChg chg="modSld">
      <pc:chgData name="Kal Rabb" userId="3edf06299a4717ec" providerId="LiveId" clId="{D1F23129-7F4E-487B-A4E0-8A868C6D6F38}" dt="2019-04-04T17:17:37.915" v="2" actId="14100"/>
      <pc:docMkLst>
        <pc:docMk/>
      </pc:docMkLst>
      <pc:sldChg chg="modSp">
        <pc:chgData name="Kal Rabb" userId="3edf06299a4717ec" providerId="LiveId" clId="{D1F23129-7F4E-487B-A4E0-8A868C6D6F38}" dt="2019-04-04T17:17:37.915" v="2" actId="14100"/>
        <pc:sldMkLst>
          <pc:docMk/>
          <pc:sldMk cId="2810831948" sldId="270"/>
        </pc:sldMkLst>
        <pc:spChg chg="mod">
          <ac:chgData name="Kal Rabb" userId="3edf06299a4717ec" providerId="LiveId" clId="{D1F23129-7F4E-487B-A4E0-8A868C6D6F38}" dt="2019-04-04T17:17:37.915" v="2" actId="14100"/>
          <ac:spMkLst>
            <pc:docMk/>
            <pc:sldMk cId="2810831948" sldId="270"/>
            <ac:spMk id="16386" creationId="{00000000-0000-0000-0000-000000000000}"/>
          </ac:spMkLst>
        </pc:spChg>
      </pc:sldChg>
      <pc:sldChg chg="modSp">
        <pc:chgData name="Kal Rabb" userId="3edf06299a4717ec" providerId="LiveId" clId="{D1F23129-7F4E-487B-A4E0-8A868C6D6F38}" dt="2019-04-04T17:17:32.818" v="1" actId="14100"/>
        <pc:sldMkLst>
          <pc:docMk/>
          <pc:sldMk cId="401189359" sldId="271"/>
        </pc:sldMkLst>
        <pc:spChg chg="mod">
          <ac:chgData name="Kal Rabb" userId="3edf06299a4717ec" providerId="LiveId" clId="{D1F23129-7F4E-487B-A4E0-8A868C6D6F38}" dt="2019-04-04T17:17:32.818" v="1" actId="14100"/>
          <ac:spMkLst>
            <pc:docMk/>
            <pc:sldMk cId="401189359" sldId="271"/>
            <ac:spMk id="2" creationId="{00000000-0000-0000-0000-000000000000}"/>
          </ac:spMkLst>
        </pc:spChg>
      </pc:sldChg>
      <pc:sldChg chg="modSp">
        <pc:chgData name="Kal Rabb" userId="3edf06299a4717ec" providerId="LiveId" clId="{D1F23129-7F4E-487B-A4E0-8A868C6D6F38}" dt="2019-04-04T17:17:26.875" v="0" actId="14100"/>
        <pc:sldMkLst>
          <pc:docMk/>
          <pc:sldMk cId="2083244822" sldId="272"/>
        </pc:sldMkLst>
        <pc:spChg chg="mod">
          <ac:chgData name="Kal Rabb" userId="3edf06299a4717ec" providerId="LiveId" clId="{D1F23129-7F4E-487B-A4E0-8A868C6D6F38}" dt="2019-04-04T17:17:26.875" v="0" actId="14100"/>
          <ac:spMkLst>
            <pc:docMk/>
            <pc:sldMk cId="2083244822" sldId="272"/>
            <ac:spMk id="2" creationId="{00000000-0000-0000-0000-000000000000}"/>
          </ac:spMkLst>
        </pc:spChg>
      </pc:sldChg>
    </pc:docChg>
  </pc:docChgLst>
  <pc:docChgLst>
    <pc:chgData name="Kal Rabb" userId="3edf06299a4717ec" providerId="LiveId" clId="{FE24CD71-D1E6-47E0-8681-D126FCAF9AB1}"/>
    <pc:docChg chg="modSld">
      <pc:chgData name="Kal Rabb" userId="3edf06299a4717ec" providerId="LiveId" clId="{FE24CD71-D1E6-47E0-8681-D126FCAF9AB1}" dt="2020-12-28T16:09:32.516" v="3" actId="14"/>
      <pc:docMkLst>
        <pc:docMk/>
      </pc:docMkLst>
      <pc:sldChg chg="modSp mod">
        <pc:chgData name="Kal Rabb" userId="3edf06299a4717ec" providerId="LiveId" clId="{FE24CD71-D1E6-47E0-8681-D126FCAF9AB1}" dt="2020-12-28T16:09:32.516" v="3" actId="14"/>
        <pc:sldMkLst>
          <pc:docMk/>
          <pc:sldMk cId="3209560791" sldId="273"/>
        </pc:sldMkLst>
        <pc:spChg chg="mod">
          <ac:chgData name="Kal Rabb" userId="3edf06299a4717ec" providerId="LiveId" clId="{FE24CD71-D1E6-47E0-8681-D126FCAF9AB1}" dt="2020-12-28T16:09:32.516" v="3" actId="14"/>
          <ac:spMkLst>
            <pc:docMk/>
            <pc:sldMk cId="3209560791" sldId="273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936747EA-CF08-4F86-AAE6-E4E3F132462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1E1AD253-A247-4840-AA7A-E368F62C63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DD4A3570-0E2E-45CD-8B7F-CCA9A59FD3A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C12088AD-4F66-4A44-91E9-55072E17ABA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4AB3414-F9CC-4739-B33C-3008749316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462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938FF31-6DEE-44BF-88F2-DC98FFEBB10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B73DF5F-DB51-4D39-94B2-2D51094EE3D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CCCBDDE-7F2C-44E2-B4A6-D166BF6AD2A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4C246665-24DB-4387-9290-3D77AFC1A35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3D635D2D-2374-4FC1-9CC9-775E77C9A6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B83BB438-9424-4D98-BA9E-AE4567FFB6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72534F2-6FF8-42C7-B200-CB801DE8EC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3487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8726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096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53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28D29-1ECB-41DF-951B-2A23F95AD026}" type="datetimeFigureOut">
              <a:rPr lang="en-US" dirty="0"/>
              <a:t>11/1/2024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3F4F-51B2-42EE-AFA2-40C4572185C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76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2327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73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39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63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11/1/2024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341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11/1/2024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08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1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11/1/2024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4">
            <a:extLst>
              <a:ext uri="{FF2B5EF4-FFF2-40B4-BE49-F238E27FC236}">
                <a16:creationId xmlns:a16="http://schemas.microsoft.com/office/drawing/2014/main" id="{DE406D99-D4A0-45EE-84F1-503EAC6BE4E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13475"/>
            <a:ext cx="574675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79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grammableweb.com/user/register?destination=node/148514&amp;pwaction=track&amp;pwentity=node&amp;pwtrack=63904&amp;pwflag=follow_api" TargetMode="External"/><Relationship Id="rId2" Type="http://schemas.openxmlformats.org/officeDocument/2006/relationships/hyperlink" Target="https://www.programmableweb.com/api/twili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rogrammableweb.com/api/google-maps" TargetMode="External"/><Relationship Id="rId5" Type="http://schemas.openxmlformats.org/officeDocument/2006/relationships/hyperlink" Target="https://www.programmableweb.com/api/venmo" TargetMode="External"/><Relationship Id="rId4" Type="http://schemas.openxmlformats.org/officeDocument/2006/relationships/hyperlink" Target="https://www.programmableweb.com/api/facebook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public-api-lists/public-api-lists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.mailchimp.com/documentation/mailchimp/reference/overview/" TargetMode="External"/><Relationship Id="rId2" Type="http://schemas.openxmlformats.org/officeDocument/2006/relationships/hyperlink" Target="https://mycourses.rit.edu/d2l/le/content/983442/viewContent/8304550/View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ryptopp.com/docs/ref/index.html" TargetMode="External"/><Relationship Id="rId5" Type="http://schemas.openxmlformats.org/officeDocument/2006/relationships/hyperlink" Target="https://docs.gitlab.com/ee/api/api_resources.html" TargetMode="External"/><Relationship Id="rId4" Type="http://schemas.openxmlformats.org/officeDocument/2006/relationships/hyperlink" Target="https://dronekit-python.readthedocs.io/en/latest/automodule.html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Interface (API) Design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Architect’s Perspective</a:t>
            </a:r>
          </a:p>
        </p:txBody>
      </p:sp>
    </p:spTree>
    <p:extLst>
      <p:ext uri="{BB962C8B-B14F-4D97-AF65-F5344CB8AC3E}">
        <p14:creationId xmlns:p14="http://schemas.microsoft.com/office/powerpoint/2010/main" val="2005432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830" y="828675"/>
            <a:ext cx="7636706" cy="466154"/>
          </a:xfrm>
        </p:spPr>
        <p:txBody>
          <a:bodyPr>
            <a:normAutofit fontScale="90000"/>
          </a:bodyPr>
          <a:lstStyle/>
          <a:p>
            <a:r>
              <a:rPr lang="en-US" dirty="0"/>
              <a:t>API Evaluation Analogous to HCI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Experts using heuristics</a:t>
            </a:r>
          </a:p>
          <a:p>
            <a:r>
              <a:rPr lang="en-US" dirty="0"/>
              <a:t>“Users”  do cognitive walkthroughs</a:t>
            </a:r>
          </a:p>
          <a:p>
            <a:r>
              <a:rPr lang="en-US" dirty="0"/>
              <a:t>“User” testing – given tasks programmers write against the API’s </a:t>
            </a:r>
          </a:p>
        </p:txBody>
      </p:sp>
    </p:spTree>
    <p:extLst>
      <p:ext uri="{BB962C8B-B14F-4D97-AF65-F5344CB8AC3E}">
        <p14:creationId xmlns:p14="http://schemas.microsoft.com/office/powerpoint/2010/main" val="75786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3609" y="828675"/>
            <a:ext cx="4243149" cy="466154"/>
          </a:xfrm>
        </p:spPr>
        <p:txBody>
          <a:bodyPr>
            <a:normAutofit fontScale="90000"/>
          </a:bodyPr>
          <a:lstStyle/>
          <a:p>
            <a:r>
              <a:rPr lang="en-US" dirty="0"/>
              <a:t>API Heuristic Evaluation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98483" y="1676400"/>
          <a:ext cx="8153400" cy="4069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06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6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Heuristic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Measurement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r>
                        <a:rPr lang="en-US" dirty="0"/>
                        <a:t>Visibility of status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Check system state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Match to real world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Meaningful naming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User control and freedom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Abort or reset operations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Consistency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E.g., Parameter order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Error prevention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E.g., default parameters do the right thing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Recognition over recall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Naming again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Flexibility</a:t>
                      </a:r>
                      <a:r>
                        <a:rPr lang="en-US" baseline="0" dirty="0"/>
                        <a:t> and efficiency of use</a:t>
                      </a:r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Programmability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Aesthetic and minimalist design 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Good naming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Error recognition and recovery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Helpful error returns/exceptions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Help and documentation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Available and accurate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50773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184150"/>
            <a:ext cx="5998999" cy="586804"/>
          </a:xfrm>
        </p:spPr>
        <p:txBody>
          <a:bodyPr>
            <a:normAutofit fontScale="90000"/>
          </a:bodyPr>
          <a:lstStyle/>
          <a:p>
            <a:r>
              <a:rPr lang="en-US" dirty="0"/>
              <a:t>API Design Guidelines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1066800"/>
          <a:ext cx="8382000" cy="4993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43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8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Cohesion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Do one thing well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Abstraction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Hide the implementation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Information hiding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Hide data and operations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Good naming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Self explanatory, consistent, metaphoric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Consider performance implications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Avoid excessive memory allocation, unnecessary computation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Minimize</a:t>
                      </a:r>
                      <a:r>
                        <a:rPr lang="en-US" sz="1600" baseline="0" dirty="0"/>
                        <a:t> i</a:t>
                      </a:r>
                      <a:r>
                        <a:rPr lang="en-US" sz="1600" dirty="0"/>
                        <a:t>nterface signature “surface area” 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Fewer types, functions, parameters; “if in doubt, leave it out” 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Good “ergonomics” (the “API feel”)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Consistent style for naming, parameter typing and order, error handling, calling order, etc. </a:t>
                      </a:r>
                    </a:p>
                    <a:p>
                      <a:r>
                        <a:rPr lang="en-US" sz="1600" dirty="0"/>
                        <a:t>Follow platform conventions, establish a guide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Take the client’s perspective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Sufficient functionality, testability consideration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Support usage (use case) policy (degree of client coupling)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General purpose – “policy free”, flexible; special purpose – “policy rich” 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Document</a:t>
                      </a:r>
                    </a:p>
                    <a:p>
                      <a:endParaRPr lang="en-US" sz="16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Involve users to avoid</a:t>
                      </a:r>
                      <a:r>
                        <a:rPr lang="en-US" sz="1600" baseline="0" dirty="0"/>
                        <a:t> developer bias, include exception handling, unit tests, self documenting?</a:t>
                      </a:r>
                      <a:endParaRPr lang="en-US" sz="16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8004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1978" y="381000"/>
            <a:ext cx="4791644" cy="1222332"/>
          </a:xfrm>
        </p:spPr>
        <p:txBody>
          <a:bodyPr>
            <a:normAutofit/>
          </a:bodyPr>
          <a:lstStyle/>
          <a:p>
            <a:r>
              <a:rPr lang="en-US" dirty="0"/>
              <a:t>API Contracts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617940"/>
            <a:ext cx="7112000" cy="3249460"/>
          </a:xfrm>
        </p:spPr>
        <p:txBody>
          <a:bodyPr>
            <a:normAutofit/>
          </a:bodyPr>
          <a:lstStyle/>
          <a:p>
            <a:r>
              <a:rPr lang="en-US" b="1" dirty="0"/>
              <a:t>Correctness</a:t>
            </a:r>
            <a:r>
              <a:rPr lang="en-US" dirty="0"/>
              <a:t> - formal, precise and verifiable interface specifications – </a:t>
            </a:r>
            <a:r>
              <a:rPr lang="en-US" b="1" dirty="0"/>
              <a:t>“the contract”</a:t>
            </a:r>
          </a:p>
          <a:p>
            <a:pPr lvl="1"/>
            <a:r>
              <a:rPr lang="en-US" b="1" dirty="0"/>
              <a:t>Pre-condition</a:t>
            </a:r>
            <a:r>
              <a:rPr lang="en-US" dirty="0"/>
              <a:t> – always True before an interface is invoked; </a:t>
            </a:r>
            <a:r>
              <a:rPr lang="en-US" b="1" dirty="0"/>
              <a:t>client responsibility</a:t>
            </a:r>
          </a:p>
          <a:p>
            <a:pPr lvl="1"/>
            <a:r>
              <a:rPr lang="en-US" b="1" dirty="0"/>
              <a:t>Post-condition</a:t>
            </a:r>
            <a:r>
              <a:rPr lang="en-US" dirty="0"/>
              <a:t> – always True once a component  successfully completes it's assigned task; </a:t>
            </a:r>
            <a:r>
              <a:rPr lang="en-US" b="1" dirty="0"/>
              <a:t>supplier responsibility</a:t>
            </a:r>
          </a:p>
          <a:p>
            <a:pPr lvl="1"/>
            <a:r>
              <a:rPr lang="en-US" b="1" dirty="0"/>
              <a:t>Invariant</a:t>
            </a:r>
            <a:r>
              <a:rPr lang="en-US" dirty="0"/>
              <a:t> - conditions held True following each successful completion (or exception – contract not fulfilled); e.g., range of valid variable values</a:t>
            </a:r>
          </a:p>
          <a:p>
            <a:r>
              <a:rPr lang="en-US" b="1" dirty="0"/>
              <a:t>Performance</a:t>
            </a:r>
            <a:r>
              <a:rPr lang="en-US" dirty="0"/>
              <a:t> – fast, usually fast, variable but predictable, variable and unpredictable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23167" y="1709998"/>
            <a:ext cx="64769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“Classes of a system communicate with one another on the basis of precisely defined benefits and obligations”  [Bertrand Meyer, CACM, </a:t>
            </a:r>
            <a:r>
              <a:rPr lang="en-US" dirty="0" err="1">
                <a:solidFill>
                  <a:srgbClr val="002060"/>
                </a:solidFill>
              </a:rPr>
              <a:t>Vol</a:t>
            </a:r>
            <a:r>
              <a:rPr lang="en-US" dirty="0">
                <a:solidFill>
                  <a:srgbClr val="002060"/>
                </a:solidFill>
              </a:rPr>
              <a:t> 36, No 9, 1993]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86200" y="5867400"/>
            <a:ext cx="50749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“The API Performance Contract”, </a:t>
            </a:r>
            <a:r>
              <a:rPr lang="en-US" sz="1400" dirty="0" err="1"/>
              <a:t>Sproull</a:t>
            </a:r>
            <a:r>
              <a:rPr lang="en-US" sz="1400" dirty="0"/>
              <a:t>, Waldo, CACM, 3/14</a:t>
            </a:r>
          </a:p>
        </p:txBody>
      </p:sp>
    </p:spTree>
    <p:extLst>
      <p:ext uri="{BB962C8B-B14F-4D97-AF65-F5344CB8AC3E}">
        <p14:creationId xmlns:p14="http://schemas.microsoft.com/office/powerpoint/2010/main" val="40550263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838200" y="434236"/>
            <a:ext cx="7391400" cy="896938"/>
          </a:xfrm>
        </p:spPr>
        <p:txBody>
          <a:bodyPr wrap="square">
            <a:normAutofit fontScale="90000"/>
          </a:bodyPr>
          <a:lstStyle/>
          <a:p>
            <a:r>
              <a:rPr lang="en-US" dirty="0"/>
              <a:t>Documenting Interfaces: Interface Specification Template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91222"/>
            <a:ext cx="7848600" cy="3695178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en-US" b="1" dirty="0"/>
              <a:t>Interface identity</a:t>
            </a:r>
            <a:r>
              <a:rPr lang="en-US" dirty="0"/>
              <a:t> (name, version)</a:t>
            </a:r>
          </a:p>
          <a:p>
            <a:pPr marL="457200" indent="-45720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en-US" b="1" dirty="0"/>
              <a:t>Responsibilities</a:t>
            </a:r>
            <a:r>
              <a:rPr lang="en-US" dirty="0"/>
              <a:t> (services, functions) provided (*IDL option)</a:t>
            </a:r>
          </a:p>
          <a:p>
            <a:pPr marL="992188" lvl="1" indent="-457200">
              <a:spcBef>
                <a:spcPts val="0"/>
              </a:spcBef>
              <a:spcAft>
                <a:spcPts val="300"/>
              </a:spcAft>
              <a:defRPr/>
            </a:pPr>
            <a:r>
              <a:rPr lang="en-US" dirty="0"/>
              <a:t>Signature syntax (arguments, types, etc.) </a:t>
            </a:r>
          </a:p>
          <a:p>
            <a:pPr marL="992188" lvl="1" indent="-457200">
              <a:spcBef>
                <a:spcPts val="0"/>
              </a:spcBef>
              <a:spcAft>
                <a:spcPts val="300"/>
              </a:spcAft>
              <a:defRPr/>
            </a:pPr>
            <a:r>
              <a:rPr lang="en-US" dirty="0"/>
              <a:t>Semantics – usage scenarios</a:t>
            </a:r>
          </a:p>
          <a:p>
            <a:pPr marL="1465262" lvl="2" indent="-457200">
              <a:spcBef>
                <a:spcPts val="0"/>
              </a:spcBef>
              <a:spcAft>
                <a:spcPts val="300"/>
              </a:spcAft>
              <a:defRPr/>
            </a:pPr>
            <a:r>
              <a:rPr lang="en-US" dirty="0"/>
              <a:t>Pre/post  conditions, return values</a:t>
            </a:r>
          </a:p>
          <a:p>
            <a:pPr marL="1465262" lvl="2" indent="-457200">
              <a:spcBef>
                <a:spcPts val="0"/>
              </a:spcBef>
              <a:spcAft>
                <a:spcPts val="300"/>
              </a:spcAft>
              <a:defRPr/>
            </a:pPr>
            <a:r>
              <a:rPr lang="en-US" dirty="0"/>
              <a:t>Cross function coordination</a:t>
            </a:r>
          </a:p>
          <a:p>
            <a:pPr marL="1465262" lvl="2" indent="-457200">
              <a:spcBef>
                <a:spcPts val="0"/>
              </a:spcBef>
              <a:spcAft>
                <a:spcPts val="300"/>
              </a:spcAft>
              <a:defRPr/>
            </a:pPr>
            <a:r>
              <a:rPr lang="en-US" dirty="0"/>
              <a:t>Usage restrictions (initialization, timing of use, ownership, etc.)</a:t>
            </a:r>
          </a:p>
          <a:p>
            <a:pPr marL="457200" indent="-45720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en-US" b="1" dirty="0"/>
              <a:t>Data type </a:t>
            </a:r>
            <a:r>
              <a:rPr lang="en-US" dirty="0"/>
              <a:t>definitions – application specific</a:t>
            </a:r>
          </a:p>
          <a:p>
            <a:pPr marL="457200" indent="-45720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en-US" b="1" dirty="0"/>
              <a:t>Exception</a:t>
            </a:r>
            <a:r>
              <a:rPr lang="en-US" dirty="0"/>
              <a:t> definitions and handling</a:t>
            </a:r>
          </a:p>
          <a:p>
            <a:pPr>
              <a:spcBef>
                <a:spcPts val="0"/>
              </a:spcBef>
              <a:spcAft>
                <a:spcPts val="300"/>
              </a:spcAft>
              <a:defRPr/>
            </a:pP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5486400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*IDL – Interface Description Language – self descriptive, language independent,  human and machine readable</a:t>
            </a:r>
          </a:p>
        </p:txBody>
      </p:sp>
    </p:spTree>
    <p:extLst>
      <p:ext uri="{BB962C8B-B14F-4D97-AF65-F5344CB8AC3E}">
        <p14:creationId xmlns:p14="http://schemas.microsoft.com/office/powerpoint/2010/main" val="40776700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45507" y="162046"/>
            <a:ext cx="8032275" cy="1514354"/>
          </a:xfrm>
        </p:spPr>
        <p:txBody>
          <a:bodyPr>
            <a:normAutofit fontScale="90000"/>
          </a:bodyPr>
          <a:lstStyle/>
          <a:p>
            <a:r>
              <a:rPr lang="en-US" dirty="0"/>
              <a:t>Documenting Interfaces: Interface</a:t>
            </a:r>
            <a:br>
              <a:rPr lang="en-US" dirty="0"/>
            </a:br>
            <a:r>
              <a:rPr lang="en-US" dirty="0"/>
              <a:t> Specification Template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76400"/>
            <a:ext cx="7112000" cy="4122738"/>
          </a:xfrm>
        </p:spPr>
        <p:txBody>
          <a:bodyPr/>
          <a:lstStyle/>
          <a:p>
            <a:pPr marL="457200" indent="-457200">
              <a:spcBef>
                <a:spcPts val="0"/>
              </a:spcBef>
              <a:spcAft>
                <a:spcPts val="300"/>
              </a:spcAft>
              <a:buFont typeface="+mj-lt"/>
              <a:buAutoNum type="arabicPeriod" startAt="5"/>
              <a:defRPr/>
            </a:pPr>
            <a:r>
              <a:rPr lang="en-US" b="1" dirty="0"/>
              <a:t>Variability</a:t>
            </a:r>
            <a:r>
              <a:rPr lang="en-US" dirty="0"/>
              <a:t> provided by the interface</a:t>
            </a:r>
          </a:p>
          <a:p>
            <a:pPr marL="992188" lvl="1" indent="-457200">
              <a:spcBef>
                <a:spcPts val="0"/>
              </a:spcBef>
              <a:spcAft>
                <a:spcPts val="300"/>
              </a:spcAft>
              <a:defRPr/>
            </a:pPr>
            <a:r>
              <a:rPr lang="en-US" dirty="0"/>
              <a:t>such as configuration, performance ranges, data capacity ranges</a:t>
            </a:r>
          </a:p>
          <a:p>
            <a:pPr marL="457200" indent="-457200">
              <a:spcBef>
                <a:spcPts val="0"/>
              </a:spcBef>
              <a:spcAft>
                <a:spcPts val="300"/>
              </a:spcAft>
              <a:buFont typeface="+mj-lt"/>
              <a:buAutoNum type="arabicPeriod" startAt="5"/>
              <a:defRPr/>
            </a:pPr>
            <a:r>
              <a:rPr lang="en-US" b="1" dirty="0"/>
              <a:t>Quality attributes</a:t>
            </a:r>
            <a:r>
              <a:rPr lang="en-US" dirty="0"/>
              <a:t> of the interface, e.g., performance considerations</a:t>
            </a:r>
          </a:p>
          <a:p>
            <a:pPr marL="457200" indent="-457200">
              <a:spcBef>
                <a:spcPts val="0"/>
              </a:spcBef>
              <a:spcAft>
                <a:spcPts val="300"/>
              </a:spcAft>
              <a:buFont typeface="+mj-lt"/>
              <a:buAutoNum type="arabicPeriod" startAt="5"/>
              <a:defRPr/>
            </a:pPr>
            <a:r>
              <a:rPr lang="en-US" b="1" dirty="0"/>
              <a:t>Resource requirements</a:t>
            </a:r>
            <a:r>
              <a:rPr lang="en-US" dirty="0"/>
              <a:t> (resources required, dependencies)</a:t>
            </a:r>
          </a:p>
          <a:p>
            <a:pPr marL="457200" indent="-457200">
              <a:spcBef>
                <a:spcPts val="0"/>
              </a:spcBef>
              <a:spcAft>
                <a:spcPts val="300"/>
              </a:spcAft>
              <a:buFont typeface="+mj-lt"/>
              <a:buAutoNum type="arabicPeriod" startAt="5"/>
              <a:defRPr/>
            </a:pPr>
            <a:r>
              <a:rPr lang="en-US" b="1" dirty="0"/>
              <a:t>Rationale</a:t>
            </a:r>
            <a:r>
              <a:rPr lang="en-US" dirty="0"/>
              <a:t> / design issues and resolution</a:t>
            </a:r>
          </a:p>
          <a:p>
            <a:pPr marL="0" indent="0"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8319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828675"/>
            <a:ext cx="5537039" cy="513988"/>
          </a:xfrm>
        </p:spPr>
        <p:txBody>
          <a:bodyPr>
            <a:normAutofit fontScale="90000"/>
          </a:bodyPr>
          <a:lstStyle/>
          <a:p>
            <a:r>
              <a:rPr lang="en-US" dirty="0"/>
              <a:t>Specification Example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90600" y="1524000"/>
          <a:ext cx="7391400" cy="40391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47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3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34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Interface Identity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userCreate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4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Responsibility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userCreate(firstName, lastName, type, email, password) {...}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974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Data Type Definitions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String </a:t>
                      </a:r>
                      <a:r>
                        <a:rPr lang="en-US" sz="1000" dirty="0" err="1">
                          <a:effectLst/>
                        </a:rPr>
                        <a:t>firstName</a:t>
                      </a:r>
                      <a:r>
                        <a:rPr lang="en-US" sz="1000" dirty="0">
                          <a:effectLst/>
                        </a:rPr>
                        <a:t>;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String </a:t>
                      </a:r>
                      <a:r>
                        <a:rPr lang="en-US" sz="1000" dirty="0" err="1">
                          <a:effectLst/>
                        </a:rPr>
                        <a:t>lastName</a:t>
                      </a:r>
                      <a:r>
                        <a:rPr lang="en-US" sz="1000" dirty="0">
                          <a:effectLst/>
                        </a:rPr>
                        <a:t>;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String type; // default = “member”, other = “leader”, “admin”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String email;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String password;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int</a:t>
                      </a:r>
                      <a:r>
                        <a:rPr lang="en-US" sz="1000" dirty="0">
                          <a:effectLst/>
                        </a:rPr>
                        <a:t> id = </a:t>
                      </a:r>
                      <a:r>
                        <a:rPr lang="en-US" sz="1000" dirty="0" err="1">
                          <a:effectLst/>
                        </a:rPr>
                        <a:t>uniqid</a:t>
                      </a:r>
                      <a:r>
                        <a:rPr lang="en-US" sz="1000" dirty="0">
                          <a:effectLst/>
                        </a:rPr>
                        <a:t>(); // a unique identification number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24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Exception Definitions and Handling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UserAlreadyExistsException</a:t>
                      </a:r>
                      <a:r>
                        <a:rPr lang="en-US" sz="1000" dirty="0">
                          <a:effectLst/>
                        </a:rPr>
                        <a:t> - thrown when the system attempts to create a user that already has the specified </a:t>
                      </a:r>
                      <a:r>
                        <a:rPr lang="en-US" sz="1000" dirty="0" err="1">
                          <a:effectLst/>
                        </a:rPr>
                        <a:t>firstName</a:t>
                      </a:r>
                      <a:r>
                        <a:rPr lang="en-US" sz="1000" dirty="0">
                          <a:effectLst/>
                        </a:rPr>
                        <a:t> &amp; </a:t>
                      </a:r>
                      <a:r>
                        <a:rPr lang="en-US" sz="1000" dirty="0" err="1">
                          <a:effectLst/>
                        </a:rPr>
                        <a:t>lastName</a:t>
                      </a:r>
                      <a:r>
                        <a:rPr lang="en-US" sz="1000" dirty="0">
                          <a:effectLst/>
                        </a:rPr>
                        <a:t> or email. When thrown, the user is redirected to the Create User page.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UserNotAuthorizedException</a:t>
                      </a:r>
                      <a:r>
                        <a:rPr lang="en-US" sz="1000" dirty="0">
                          <a:effectLst/>
                        </a:rPr>
                        <a:t> - thrown when an unauthorized user tries to create a new user. When thrown, the user is redirected to the Create User page and an administrator is notified of this action.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1893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532" y="381000"/>
            <a:ext cx="5341599" cy="869066"/>
          </a:xfrm>
        </p:spPr>
        <p:txBody>
          <a:bodyPr>
            <a:normAutofit fontScale="90000"/>
          </a:bodyPr>
          <a:lstStyle/>
          <a:p>
            <a:r>
              <a:rPr lang="en-US" dirty="0"/>
              <a:t>Specification Example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66800" y="1447800"/>
          <a:ext cx="7391400" cy="4495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47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3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34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Interface Identity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Shopping</a:t>
                      </a:r>
                      <a:r>
                        <a:rPr lang="en-US" sz="10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 Cart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4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Responsibility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Add Item to cart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● URL</a:t>
                      </a:r>
                    </a:p>
                    <a:p>
                      <a:pPr marL="457200" marR="0" lv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○ /account/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addItemToCart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● POST</a:t>
                      </a:r>
                    </a:p>
                    <a:p>
                      <a:pPr marL="457200" marR="0" lv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○ Input</a:t>
                      </a:r>
                    </a:p>
                    <a:p>
                      <a:pPr marL="914400" marR="0" lvl="2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■ Item: JSON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ItemObject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457200" marR="0" lv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○ Output</a:t>
                      </a:r>
                    </a:p>
                    <a:p>
                      <a:pPr marL="914400" marR="0" lvl="2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■ The server adds the item to the user’s cart</a:t>
                      </a:r>
                    </a:p>
                    <a:p>
                      <a:pPr marL="914400" marR="0" lvl="2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■ A status message and code is returned back</a:t>
                      </a:r>
                    </a:p>
                  </a:txBody>
                  <a:tcPr marL="63500" marR="63500" marT="63500" marB="6350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499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Data Type Definitions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 JSON format: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Name - Name of the object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Rating - Rating of the object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Description - Description of the</a:t>
                      </a:r>
                      <a:r>
                        <a:rPr lang="en-US" sz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object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Array of {Vendor, Price, Link} - Vendor - A vendor selling the object; </a:t>
                      </a:r>
                      <a:r>
                        <a:rPr lang="en-US" sz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Price - The price for</a:t>
                      </a:r>
                      <a:r>
                        <a:rPr lang="en-US" sz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the vendor;</a:t>
                      </a:r>
                      <a:r>
                        <a:rPr lang="en-US" sz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Link - A link to the</a:t>
                      </a:r>
                      <a:r>
                        <a:rPr lang="en-US" sz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vendors store with the</a:t>
                      </a:r>
                      <a:r>
                        <a:rPr lang="en-US" sz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object</a:t>
                      </a:r>
                    </a:p>
                  </a:txBody>
                  <a:tcPr marL="63500" marR="63500" marT="63500" marB="6350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74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Exception Definitions and Handling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The server will return back JSON output with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an error code as well as a message describing what the issue was</a:t>
                      </a:r>
                    </a:p>
                  </a:txBody>
                  <a:tcPr marL="63500" marR="63500" marT="63500" marB="6350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32448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0EB8C-920A-48C7-A2EB-996CE8497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in use today?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B6CF4B-83D8-4126-BC4B-1A6A93C48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400050">
              <a:buFont typeface="Wingdings" panose="05000000000000000000" pitchFamily="2" charset="2"/>
              <a:buChar char="Ø"/>
            </a:pPr>
            <a:r>
              <a:rPr lang="en-US" dirty="0"/>
              <a:t>Google: 5 billion API calls/day (April 2010)*</a:t>
            </a:r>
          </a:p>
          <a:p>
            <a:pPr marL="514350" indent="-400050">
              <a:buFont typeface="Wingdings" panose="05000000000000000000" pitchFamily="2" charset="2"/>
              <a:buChar char="Ø"/>
            </a:pPr>
            <a:r>
              <a:rPr lang="en-US" dirty="0"/>
              <a:t>Facebook: 5 billion API calls/day (October 2009)*</a:t>
            </a:r>
          </a:p>
          <a:p>
            <a:pPr marL="514350" indent="-400050">
              <a:buFont typeface="Wingdings" panose="05000000000000000000" pitchFamily="2" charset="2"/>
              <a:buChar char="Ø"/>
            </a:pPr>
            <a:r>
              <a:rPr lang="en-US" dirty="0"/>
              <a:t>Twitter: 3 billion API calls/day, 75% of all traffic (April 2010)*</a:t>
            </a:r>
          </a:p>
          <a:p>
            <a:pPr marL="514350" indent="-400050">
              <a:buFont typeface="Wingdings" panose="05000000000000000000" pitchFamily="2" charset="2"/>
              <a:buChar char="Ø"/>
            </a:pPr>
            <a:r>
              <a:rPr lang="en-US" dirty="0"/>
              <a:t>Netflix: 20 billion API calls/month (January 2011)**</a:t>
            </a:r>
          </a:p>
          <a:p>
            <a:pPr marL="514350" indent="-400050">
              <a:buFont typeface="Wingdings" panose="05000000000000000000" pitchFamily="2" charset="2"/>
              <a:buChar char="Ø"/>
            </a:pPr>
            <a:r>
              <a:rPr lang="en-US" dirty="0"/>
              <a:t>eBay: 9 billion API calls/month (November 2009)***</a:t>
            </a:r>
          </a:p>
          <a:p>
            <a:pPr marL="514350" indent="-400050">
              <a:buFont typeface="Wingdings" panose="05000000000000000000" pitchFamily="2" charset="2"/>
              <a:buChar char="Ø"/>
            </a:pPr>
            <a:r>
              <a:rPr lang="en-US" dirty="0"/>
              <a:t>Bing: 3 billion API calls/month (March 2009)*</a:t>
            </a:r>
          </a:p>
          <a:p>
            <a:pPr marL="514350" indent="-400050">
              <a:buFont typeface="Wingdings" panose="05000000000000000000" pitchFamily="2" charset="2"/>
              <a:buChar char="Ø"/>
            </a:pPr>
            <a:r>
              <a:rPr lang="en-US" dirty="0"/>
              <a:t>NPR: 1.1 billion API-delivered stories/month (March 2010)*</a:t>
            </a:r>
          </a:p>
          <a:p>
            <a:pPr marL="514350" indent="-400050">
              <a:buFont typeface="Wingdings" panose="05000000000000000000" pitchFamily="2" charset="2"/>
              <a:buChar char="Ø"/>
            </a:pPr>
            <a:r>
              <a:rPr lang="en-US" dirty="0"/>
              <a:t>Amazon: over 100 billion objects stored in S3 (March 2010)*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6263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A92028-2042-0F58-ACB6-C9B41AC5AD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A1911-BA45-3031-5648-AFE36082B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592426"/>
          </a:xfrm>
        </p:spPr>
        <p:txBody>
          <a:bodyPr>
            <a:normAutofit fontScale="90000"/>
          </a:bodyPr>
          <a:lstStyle/>
          <a:p>
            <a:r>
              <a:rPr lang="en-US" dirty="0"/>
              <a:t>General API statistics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3D609-9036-F5D8-280A-F89B63357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593" y="983294"/>
            <a:ext cx="8010634" cy="1691014"/>
          </a:xfrm>
        </p:spPr>
        <p:txBody>
          <a:bodyPr>
            <a:normAutofit fontScale="85000" lnSpcReduction="20000"/>
          </a:bodyPr>
          <a:lstStyle/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dirty="0"/>
              <a:t>The fastest-growing type of data in 2021 was API data which grew by more than 20%. ( Cloudflare) 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dirty="0"/>
              <a:t>POST method is the most common method used in APIs, with more than 50%, followed by GET method, with almost 45%. (Cloudflare)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dirty="0"/>
              <a:t>The market capitalization of companies that have adopted APIs has grown by more than 12% compared to those that have not adopted APIs. (Forbes)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5BDC38-18A8-CEDA-DBDC-2B2EF2FDB8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8566" y="2830881"/>
            <a:ext cx="5962722" cy="350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860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601" y="381000"/>
            <a:ext cx="5113406" cy="913829"/>
          </a:xfrm>
        </p:spPr>
        <p:txBody>
          <a:bodyPr>
            <a:normAutofit/>
          </a:bodyPr>
          <a:lstStyle/>
          <a:p>
            <a:r>
              <a:rPr lang="en-US" dirty="0"/>
              <a:t>What is an API?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8213" y="1828800"/>
            <a:ext cx="7112000" cy="4122737"/>
          </a:xfrm>
        </p:spPr>
        <p:txBody>
          <a:bodyPr>
            <a:normAutofit/>
          </a:bodyPr>
          <a:lstStyle/>
          <a:p>
            <a:r>
              <a:rPr lang="en-US" dirty="0"/>
              <a:t>Exposes the </a:t>
            </a:r>
            <a:r>
              <a:rPr lang="en-US" b="1" dirty="0"/>
              <a:t>public facing functionality</a:t>
            </a:r>
            <a:r>
              <a:rPr lang="en-US" dirty="0"/>
              <a:t> of a software component</a:t>
            </a:r>
          </a:p>
          <a:p>
            <a:pPr lvl="1"/>
            <a:r>
              <a:rPr lang="en-US" b="1" dirty="0"/>
              <a:t>Operations, inputs, and outputs</a:t>
            </a:r>
          </a:p>
          <a:p>
            <a:r>
              <a:rPr lang="en-US" dirty="0"/>
              <a:t>Exposes functionality </a:t>
            </a:r>
            <a:r>
              <a:rPr lang="en-US" b="1" dirty="0"/>
              <a:t>independent of implementation</a:t>
            </a:r>
          </a:p>
          <a:p>
            <a:r>
              <a:rPr lang="en-US" b="1" dirty="0"/>
              <a:t>Internal </a:t>
            </a:r>
            <a:r>
              <a:rPr lang="en-US" dirty="0"/>
              <a:t>components and services and</a:t>
            </a:r>
            <a:r>
              <a:rPr lang="en-US" b="1" dirty="0"/>
              <a:t> </a:t>
            </a:r>
            <a:r>
              <a:rPr lang="en-US" dirty="0"/>
              <a:t>public</a:t>
            </a:r>
            <a:r>
              <a:rPr lang="en-US" b="1" dirty="0"/>
              <a:t> external</a:t>
            </a:r>
            <a:r>
              <a:rPr lang="en-US" dirty="0"/>
              <a:t> facing frameworks and services</a:t>
            </a:r>
          </a:p>
          <a:p>
            <a:r>
              <a:rPr lang="en-US" b="1" dirty="0"/>
              <a:t>Proxy for remote call</a:t>
            </a:r>
            <a:r>
              <a:rPr lang="en-US" dirty="0"/>
              <a:t> invocation protocols (e.g., Java RMI, SOAP or REST)</a:t>
            </a:r>
          </a:p>
          <a:p>
            <a:pPr lvl="1"/>
            <a:r>
              <a:rPr lang="en-US" dirty="0"/>
              <a:t>XML, JSON message encoding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0773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01980-BB9C-FB21-A14B-F7A1E4ED5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Just the facts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D8716-874C-174B-5286-C1CCD3A241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87338" indent="-287338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600" b="0" i="0" dirty="0">
                <a:solidFill>
                  <a:srgbClr val="3D4A4D"/>
                </a:solidFill>
                <a:effectLst/>
                <a:latin typeface="Halis"/>
              </a:rPr>
              <a:t>Over 90% Of Developers Use APIs</a:t>
            </a:r>
          </a:p>
          <a:p>
            <a:pPr marL="287338" indent="-287338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600" b="0" i="0" dirty="0">
                <a:solidFill>
                  <a:srgbClr val="3D4A4D"/>
                </a:solidFill>
                <a:effectLst/>
                <a:latin typeface="Halis"/>
              </a:rPr>
              <a:t>Developers Spend 30% of Their Time Coding APIs</a:t>
            </a:r>
          </a:p>
          <a:p>
            <a:pPr marL="287338" indent="-287338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600" b="0" i="0" dirty="0">
                <a:solidFill>
                  <a:srgbClr val="3D4A4C"/>
                </a:solidFill>
                <a:effectLst/>
                <a:latin typeface="Halis"/>
              </a:rPr>
              <a:t>This is almost </a:t>
            </a:r>
            <a:r>
              <a:rPr lang="en-US" sz="1600" b="1" i="0" dirty="0">
                <a:solidFill>
                  <a:srgbClr val="3D4A4C"/>
                </a:solidFill>
                <a:effectLst/>
                <a:latin typeface="Halis"/>
              </a:rPr>
              <a:t>double</a:t>
            </a:r>
            <a:r>
              <a:rPr lang="en-US" sz="1600" b="0" i="0" dirty="0">
                <a:solidFill>
                  <a:srgbClr val="3D4A4C"/>
                </a:solidFill>
                <a:effectLst/>
                <a:latin typeface="Halis"/>
              </a:rPr>
              <a:t> the second most time-consuming task, manually debugging code, which clocks in at 17%.</a:t>
            </a:r>
          </a:p>
          <a:p>
            <a:pPr marL="287338" indent="-287338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600" b="0" i="0" dirty="0">
                <a:solidFill>
                  <a:srgbClr val="3D4A4D"/>
                </a:solidFill>
                <a:effectLst/>
                <a:latin typeface="Halis"/>
              </a:rPr>
              <a:t>Travel Data Is a Top Integration Need</a:t>
            </a:r>
          </a:p>
          <a:p>
            <a:pPr marL="287338" indent="-287338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600" b="0" i="0" dirty="0">
                <a:solidFill>
                  <a:srgbClr val="3D4A4D"/>
                </a:solidFill>
                <a:effectLst/>
                <a:latin typeface="Halis"/>
              </a:rPr>
              <a:t>Open Banking to Have 130 Million Users by 2024</a:t>
            </a:r>
          </a:p>
          <a:p>
            <a:pPr marL="287338" indent="-287338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600" b="0" i="0" dirty="0">
                <a:solidFill>
                  <a:srgbClr val="3D4A4D"/>
                </a:solidFill>
                <a:effectLst/>
                <a:latin typeface="Halis"/>
              </a:rPr>
              <a:t>Healthcare APIs Are Growing By 6.3% CAGR</a:t>
            </a:r>
          </a:p>
          <a:p>
            <a:pPr marL="287338" indent="-287338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600" b="0" i="0" dirty="0">
                <a:solidFill>
                  <a:srgbClr val="3D4A4D"/>
                </a:solidFill>
                <a:effectLst/>
                <a:latin typeface="Halis"/>
              </a:rPr>
              <a:t>83% of All Internet Traffic Belongs to API-Based Services</a:t>
            </a:r>
          </a:p>
          <a:p>
            <a:pPr marL="287338" indent="-287338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600" b="0" i="0" dirty="0">
                <a:solidFill>
                  <a:srgbClr val="3D4A4D"/>
                </a:solidFill>
                <a:effectLst/>
                <a:latin typeface="Halis"/>
              </a:rPr>
              <a:t>93.4% of API Developers Are Still Using REST</a:t>
            </a:r>
          </a:p>
          <a:p>
            <a:pPr>
              <a:lnSpc>
                <a:spcPct val="170000"/>
              </a:lnSpc>
            </a:pPr>
            <a:br>
              <a:rPr lang="en-US" sz="1600" dirty="0"/>
            </a:br>
            <a:endParaRPr lang="en-US" sz="1600" b="0" i="0" dirty="0">
              <a:solidFill>
                <a:srgbClr val="3D4A4D"/>
              </a:solidFill>
              <a:effectLst/>
              <a:latin typeface="Halis"/>
            </a:endParaRPr>
          </a:p>
          <a:p>
            <a:pPr>
              <a:lnSpc>
                <a:spcPct val="170000"/>
              </a:lnSpc>
            </a:pPr>
            <a:br>
              <a:rPr lang="en-US" sz="1600" dirty="0"/>
            </a:br>
            <a:r>
              <a:rPr lang="en-US" sz="1600" dirty="0"/>
              <a:t>	</a:t>
            </a:r>
            <a:endParaRPr lang="en-US" sz="1600" b="0" i="0" dirty="0">
              <a:solidFill>
                <a:srgbClr val="3D4A4D"/>
              </a:solidFill>
              <a:effectLst/>
              <a:latin typeface="Halis"/>
            </a:endParaRPr>
          </a:p>
          <a:p>
            <a:pPr>
              <a:lnSpc>
                <a:spcPct val="170000"/>
              </a:lnSpc>
            </a:pPr>
            <a:br>
              <a:rPr lang="en-US" sz="1600" dirty="0"/>
            </a:b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766784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590A7D-6FA0-2389-CA93-D4647D2B41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8235D-3A42-0801-832F-0C041891D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facts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D84AA-1441-3556-7C7C-C95AFE57B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API statistics in industries </a:t>
            </a:r>
          </a:p>
          <a:p>
            <a:r>
              <a:rPr lang="en-US" sz="2600" b="1" dirty="0"/>
              <a:t>Finance 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dirty="0"/>
              <a:t>More than 1 billion API calls were made in May 2022 to open banking APIs. (Open Banking)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dirty="0"/>
              <a:t>The number of API calls made by the financial sector experienced a 125% growth in 2020. (Google Cloud)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dirty="0"/>
              <a:t>The number of APIs deployed in the banking sector is anticipated to increase by 100% from 2022 to 2027. (McKinsey)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dirty="0"/>
              <a:t>48% of FinTech companies indicate API security as a top concern in API utilization. (FinTech Future) </a:t>
            </a:r>
          </a:p>
          <a:p>
            <a:r>
              <a:rPr lang="en-US" sz="2600" b="1" dirty="0"/>
              <a:t>Retail</a:t>
            </a:r>
            <a:r>
              <a:rPr lang="en-US" dirty="0"/>
              <a:t> 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dirty="0"/>
              <a:t>The retail and travel industry had the most API calls made in 2020, with 34%. (Google Cloud)</a:t>
            </a:r>
          </a:p>
          <a:p>
            <a:pPr marL="230188" indent="-230188">
              <a:buFont typeface="Arial" panose="020B0604020202020204" pitchFamily="34" charset="0"/>
              <a:buChar char="•"/>
            </a:pPr>
            <a:r>
              <a:rPr lang="en-US" dirty="0"/>
              <a:t>More than 50% of retailers have indicated that APIs accelerate innovation, and 36% indicated that APIs are a strategic asset that can create business value. (Google Cloud)</a:t>
            </a:r>
          </a:p>
        </p:txBody>
      </p:sp>
    </p:spTree>
    <p:extLst>
      <p:ext uri="{BB962C8B-B14F-4D97-AF65-F5344CB8AC3E}">
        <p14:creationId xmlns:p14="http://schemas.microsoft.com/office/powerpoint/2010/main" val="29081225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5AE36-FCE2-4EFD-AC7F-D7C26FD7E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hackathon view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2C512-4313-40DF-B578-013F795D9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Communications APIs</a:t>
            </a:r>
            <a:br>
              <a:rPr lang="en-US" dirty="0"/>
            </a:br>
            <a:r>
              <a:rPr lang="en-US" dirty="0">
                <a:hlinkClick r:id="rId2"/>
              </a:rPr>
              <a:t>Twilio</a:t>
            </a:r>
            <a:r>
              <a:rPr lang="en-US" dirty="0">
                <a:hlinkClick r:id="rId3"/>
              </a:rPr>
              <a:t> </a:t>
            </a:r>
            <a:r>
              <a:rPr lang="en-US" dirty="0"/>
              <a:t>(SMS, Messaging, Voice)</a:t>
            </a:r>
          </a:p>
          <a:p>
            <a:br>
              <a:rPr lang="en-US" dirty="0"/>
            </a:br>
            <a:r>
              <a:rPr lang="en-US" b="1" dirty="0"/>
              <a:t>Social APIs</a:t>
            </a:r>
            <a:br>
              <a:rPr lang="en-US" dirty="0"/>
            </a:br>
            <a:r>
              <a:rPr lang="en-US" dirty="0">
                <a:hlinkClick r:id="rId4"/>
              </a:rPr>
              <a:t>Facebook</a:t>
            </a:r>
            <a:endParaRPr lang="en-US" dirty="0"/>
          </a:p>
          <a:p>
            <a:r>
              <a:rPr lang="en-US" b="1" dirty="0"/>
              <a:t>Payments APIs</a:t>
            </a:r>
            <a:br>
              <a:rPr lang="en-US" dirty="0"/>
            </a:br>
            <a:r>
              <a:rPr lang="en-US" dirty="0"/>
              <a:t>Despite some concerns over its security, </a:t>
            </a:r>
            <a:r>
              <a:rPr lang="en-US" dirty="0">
                <a:hlinkClick r:id="rId5"/>
              </a:rPr>
              <a:t>Venmo</a:t>
            </a:r>
            <a:endParaRPr lang="en-US" dirty="0"/>
          </a:p>
          <a:p>
            <a:br>
              <a:rPr lang="en-US" dirty="0"/>
            </a:br>
            <a:r>
              <a:rPr lang="en-US" b="1" dirty="0"/>
              <a:t>Geo APIs</a:t>
            </a:r>
            <a:br>
              <a:rPr lang="en-US" dirty="0"/>
            </a:br>
            <a:r>
              <a:rPr lang="en-US" dirty="0"/>
              <a:t>Unsurprisingly, </a:t>
            </a:r>
            <a:r>
              <a:rPr lang="en-US" dirty="0">
                <a:hlinkClick r:id="rId6"/>
              </a:rPr>
              <a:t>Google </a:t>
            </a:r>
            <a:endParaRPr lang="en-US" dirty="0"/>
          </a:p>
          <a:p>
            <a:r>
              <a:rPr lang="en-US" b="1" dirty="0"/>
              <a:t>Music APIs</a:t>
            </a:r>
          </a:p>
          <a:p>
            <a:r>
              <a:rPr lang="en-US"/>
              <a:t>Spotify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4940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E2D66-0B7C-7100-9489-FAF5922E5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440 Hackathon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0A67E-B9EA-A536-FEF5-F085C056C3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So, APIs are a ‘must’ for SW Engineering … let’s try them out</a:t>
            </a:r>
          </a:p>
          <a:p>
            <a:endParaRPr lang="en-US" dirty="0">
              <a:hlinkClick r:id="rId2"/>
            </a:endParaRPr>
          </a:p>
          <a:p>
            <a:r>
              <a:rPr lang="en-US" dirty="0">
                <a:hlinkClick r:id="rId2"/>
              </a:rPr>
              <a:t>GitHub - public-</a:t>
            </a:r>
            <a:r>
              <a:rPr lang="en-US" dirty="0" err="1">
                <a:hlinkClick r:id="rId2"/>
              </a:rPr>
              <a:t>api</a:t>
            </a:r>
            <a:r>
              <a:rPr lang="en-US" dirty="0">
                <a:hlinkClick r:id="rId2"/>
              </a:rPr>
              <a:t>-lists/public-</a:t>
            </a:r>
            <a:r>
              <a:rPr lang="en-US" dirty="0" err="1">
                <a:hlinkClick r:id="rId2"/>
              </a:rPr>
              <a:t>api</a:t>
            </a:r>
            <a:r>
              <a:rPr lang="en-US" dirty="0">
                <a:hlinkClick r:id="rId2"/>
              </a:rPr>
              <a:t>-lists: A collective list of free APIs for use in software and web development 🚀</a:t>
            </a:r>
            <a:endParaRPr lang="en-US" dirty="0"/>
          </a:p>
          <a:p>
            <a:r>
              <a:rPr lang="en-US" dirty="0"/>
              <a:t>Pick a public API (w/o auth)</a:t>
            </a:r>
          </a:p>
          <a:p>
            <a:r>
              <a:rPr lang="en-US" dirty="0"/>
              <a:t>How fast can you implement  it?</a:t>
            </a:r>
          </a:p>
          <a:p>
            <a:r>
              <a:rPr lang="en-US" dirty="0"/>
              <a:t>- 15 minutes: Starts … now</a:t>
            </a:r>
          </a:p>
          <a:p>
            <a:r>
              <a:rPr lang="en-US" dirty="0"/>
              <a:t>- Demo to the class</a:t>
            </a:r>
          </a:p>
        </p:txBody>
      </p:sp>
    </p:spTree>
    <p:extLst>
      <p:ext uri="{BB962C8B-B14F-4D97-AF65-F5344CB8AC3E}">
        <p14:creationId xmlns:p14="http://schemas.microsoft.com/office/powerpoint/2010/main" val="6877649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6273" y="263137"/>
            <a:ext cx="8446688" cy="1031692"/>
          </a:xfrm>
        </p:spPr>
        <p:txBody>
          <a:bodyPr>
            <a:normAutofit/>
          </a:bodyPr>
          <a:lstStyle/>
          <a:p>
            <a:r>
              <a:rPr lang="en-US" dirty="0"/>
              <a:t>Commercial APIs: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078" y="1754188"/>
            <a:ext cx="8630883" cy="4341812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6600"/>
                </a:solidFill>
                <a:hlinkClick r:id="rId2"/>
              </a:rPr>
              <a:t>https://mycourses.rit.edu/d2l/le/content/983442/viewContent/8304550/View</a:t>
            </a:r>
            <a:endParaRPr lang="en-US" dirty="0">
              <a:solidFill>
                <a:srgbClr val="006600"/>
              </a:solidFill>
            </a:endParaRPr>
          </a:p>
          <a:p>
            <a:r>
              <a:rPr lang="en-US" dirty="0">
                <a:solidFill>
                  <a:srgbClr val="006600"/>
                </a:solidFill>
              </a:rPr>
              <a:t>Pick one of the following API’s :</a:t>
            </a:r>
          </a:p>
          <a:p>
            <a:pPr lvl="1"/>
            <a:r>
              <a:rPr lang="en-US" dirty="0">
                <a:solidFill>
                  <a:srgbClr val="006600"/>
                </a:solidFill>
              </a:rPr>
              <a:t>Web App – </a:t>
            </a:r>
            <a:r>
              <a:rPr lang="en-US" dirty="0" err="1">
                <a:solidFill>
                  <a:srgbClr val="006600"/>
                </a:solidFill>
              </a:rPr>
              <a:t>Mailchimp</a:t>
            </a:r>
            <a:r>
              <a:rPr lang="en-US" dirty="0">
                <a:solidFill>
                  <a:srgbClr val="006600"/>
                </a:solidFill>
              </a:rPr>
              <a:t>: </a:t>
            </a:r>
            <a:r>
              <a:rPr lang="en-US" dirty="0">
                <a:solidFill>
                  <a:srgbClr val="006600"/>
                </a:solidFill>
                <a:hlinkClick r:id="rId3"/>
              </a:rPr>
              <a:t>http://developer.mailchimp.com/documentation/mailchimp/reference/overview/</a:t>
            </a:r>
            <a:endParaRPr lang="en-US" dirty="0">
              <a:solidFill>
                <a:srgbClr val="006600"/>
              </a:solidFill>
            </a:endParaRPr>
          </a:p>
          <a:p>
            <a:pPr lvl="1"/>
            <a:r>
              <a:rPr lang="en-US" dirty="0">
                <a:solidFill>
                  <a:srgbClr val="006600"/>
                </a:solidFill>
              </a:rPr>
              <a:t>Drone control -  </a:t>
            </a:r>
            <a:r>
              <a:rPr lang="en-US" sz="1800" u="sng" dirty="0" err="1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/>
              </a:rPr>
              <a:t>DroneKit</a:t>
            </a:r>
            <a:r>
              <a:rPr lang="en-US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/>
              </a:rPr>
              <a:t>-Python API Reference (dronekit-python.readthedocs.io)</a:t>
            </a:r>
            <a:endParaRPr lang="en-US" sz="1800" u="sng" dirty="0">
              <a:solidFill>
                <a:srgbClr val="00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r>
              <a:rPr lang="en-US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Gitlab - </a:t>
            </a:r>
            <a:r>
              <a:rPr lang="en-US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5"/>
              </a:rPr>
              <a:t>https://docs.gitlab.com/ee/api/api_resources.html</a:t>
            </a:r>
            <a:endParaRPr lang="en-US" u="sng" dirty="0">
              <a:solidFill>
                <a:srgbClr val="0000FF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r>
              <a:rPr lang="en-US" dirty="0">
                <a:hlinkClick r:id="rId6"/>
              </a:rPr>
              <a:t>Crypto++: Crypto++ Library 8.6 API Reference (cryptopp.com)</a:t>
            </a:r>
            <a:endParaRPr lang="en-US" u="sng" dirty="0">
              <a:solidFill>
                <a:srgbClr val="0000FF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006600"/>
                </a:solidFill>
              </a:rPr>
              <a:t>Browse to form learnability first impressions</a:t>
            </a:r>
          </a:p>
          <a:p>
            <a:r>
              <a:rPr lang="en-US" dirty="0">
                <a:solidFill>
                  <a:srgbClr val="006600"/>
                </a:solidFill>
              </a:rPr>
              <a:t>Evaluate the details of a few specific API’s from a developers perspective</a:t>
            </a:r>
          </a:p>
          <a:p>
            <a:pPr lvl="1"/>
            <a:r>
              <a:rPr lang="en-US" dirty="0">
                <a:solidFill>
                  <a:srgbClr val="006600"/>
                </a:solidFill>
              </a:rPr>
              <a:t>Understandable?</a:t>
            </a:r>
          </a:p>
          <a:p>
            <a:pPr lvl="1"/>
            <a:r>
              <a:rPr lang="en-US" dirty="0">
                <a:solidFill>
                  <a:srgbClr val="006600"/>
                </a:solidFill>
              </a:rPr>
              <a:t>Simple to use?</a:t>
            </a:r>
          </a:p>
          <a:p>
            <a:pPr lvl="1"/>
            <a:r>
              <a:rPr lang="en-US" dirty="0">
                <a:solidFill>
                  <a:srgbClr val="006600"/>
                </a:solidFill>
              </a:rPr>
              <a:t>Limitations or other concerns? </a:t>
            </a:r>
          </a:p>
          <a:p>
            <a:pPr lvl="1"/>
            <a:r>
              <a:rPr lang="en-US" dirty="0">
                <a:solidFill>
                  <a:srgbClr val="006600"/>
                </a:solidFill>
              </a:rPr>
              <a:t>Cohesion/coupling?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5607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50850"/>
            <a:ext cx="4066679" cy="843979"/>
          </a:xfrm>
        </p:spPr>
        <p:txBody>
          <a:bodyPr>
            <a:normAutofit/>
          </a:bodyPr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“How to Design a Good API and Why it Matters”, Joshua Bloch, Google</a:t>
            </a:r>
          </a:p>
          <a:p>
            <a:r>
              <a:rPr lang="en-US" dirty="0"/>
              <a:t>“API Design Matters” </a:t>
            </a:r>
            <a:r>
              <a:rPr lang="en-US" dirty="0" err="1"/>
              <a:t>Michi</a:t>
            </a:r>
            <a:r>
              <a:rPr lang="en-US" dirty="0"/>
              <a:t> Henning, CACM May 2009</a:t>
            </a:r>
          </a:p>
          <a:p>
            <a:r>
              <a:rPr lang="en-US" dirty="0"/>
              <a:t>“Practical API Design: Confessions of a Java Framework Architect”, </a:t>
            </a:r>
            <a:r>
              <a:rPr lang="en-US" dirty="0" err="1"/>
              <a:t>Jaroslav</a:t>
            </a:r>
            <a:r>
              <a:rPr lang="en-US" dirty="0"/>
              <a:t> </a:t>
            </a:r>
            <a:r>
              <a:rPr lang="en-US" dirty="0" err="1"/>
              <a:t>Tulach</a:t>
            </a:r>
            <a:r>
              <a:rPr lang="en-US" dirty="0"/>
              <a:t>, Books 24x7</a:t>
            </a:r>
          </a:p>
          <a:p>
            <a:r>
              <a:rPr lang="en-US" dirty="0"/>
              <a:t>“Improving API Usability”, Myers </a:t>
            </a:r>
            <a:r>
              <a:rPr lang="en-US" dirty="0" err="1"/>
              <a:t>Stylos</a:t>
            </a:r>
            <a:r>
              <a:rPr lang="en-US" dirty="0"/>
              <a:t>, CACM May 2016</a:t>
            </a:r>
          </a:p>
        </p:txBody>
      </p:sp>
    </p:spTree>
    <p:extLst>
      <p:ext uri="{BB962C8B-B14F-4D97-AF65-F5344CB8AC3E}">
        <p14:creationId xmlns:p14="http://schemas.microsoft.com/office/powerpoint/2010/main" val="1415522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750" y="273050"/>
            <a:ext cx="6294795" cy="1127337"/>
          </a:xfrm>
        </p:spPr>
        <p:txBody>
          <a:bodyPr>
            <a:normAutofit fontScale="90000"/>
          </a:bodyPr>
          <a:lstStyle/>
          <a:p>
            <a:r>
              <a:rPr lang="en-US" dirty="0"/>
              <a:t>Why is API Design Important?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1809750"/>
            <a:ext cx="7848600" cy="4572000"/>
          </a:xfrm>
        </p:spPr>
        <p:txBody>
          <a:bodyPr>
            <a:normAutofit/>
          </a:bodyPr>
          <a:lstStyle/>
          <a:p>
            <a:r>
              <a:rPr lang="en-US" b="1" dirty="0"/>
              <a:t>Enable support of QA’s </a:t>
            </a:r>
            <a:r>
              <a:rPr lang="en-US" dirty="0"/>
              <a:t>(e.g., modifiability, interoperability)</a:t>
            </a:r>
            <a:endParaRPr lang="en-US" b="1" dirty="0"/>
          </a:p>
          <a:p>
            <a:r>
              <a:rPr lang="en-US" b="1" dirty="0"/>
              <a:t>Internal APIs</a:t>
            </a:r>
            <a:r>
              <a:rPr lang="en-US" dirty="0"/>
              <a:t> enable successful </a:t>
            </a:r>
            <a:r>
              <a:rPr lang="en-US" b="1" dirty="0"/>
              <a:t>development </a:t>
            </a:r>
            <a:r>
              <a:rPr lang="en-US" dirty="0"/>
              <a:t>and </a:t>
            </a:r>
            <a:r>
              <a:rPr lang="en-US" b="1" dirty="0"/>
              <a:t>support</a:t>
            </a:r>
          </a:p>
          <a:p>
            <a:r>
              <a:rPr lang="en-US" b="1" dirty="0"/>
              <a:t>Successful public APIs capture customers</a:t>
            </a:r>
            <a:r>
              <a:rPr lang="en-US" dirty="0"/>
              <a:t> …</a:t>
            </a:r>
          </a:p>
          <a:p>
            <a:r>
              <a:rPr lang="en-US" dirty="0"/>
              <a:t>But poor API’s </a:t>
            </a:r>
            <a:r>
              <a:rPr lang="en-US" b="1" dirty="0"/>
              <a:t>can</a:t>
            </a:r>
            <a:r>
              <a:rPr lang="en-US" dirty="0"/>
              <a:t> </a:t>
            </a:r>
            <a:r>
              <a:rPr lang="en-US" b="1" dirty="0"/>
              <a:t>become</a:t>
            </a:r>
            <a:r>
              <a:rPr lang="en-US" dirty="0"/>
              <a:t> a </a:t>
            </a:r>
            <a:r>
              <a:rPr lang="en-US" b="1" dirty="0"/>
              <a:t>liability</a:t>
            </a:r>
          </a:p>
          <a:p>
            <a:pPr lvl="1"/>
            <a:r>
              <a:rPr lang="en-US" b="1" dirty="0"/>
              <a:t>Customers invest heavily</a:t>
            </a:r>
            <a:r>
              <a:rPr lang="en-US" dirty="0"/>
              <a:t>: developing, learning, using</a:t>
            </a:r>
          </a:p>
          <a:p>
            <a:pPr lvl="1"/>
            <a:r>
              <a:rPr lang="en-US" b="1" dirty="0"/>
              <a:t>Cost to stop</a:t>
            </a:r>
            <a:r>
              <a:rPr lang="en-US" dirty="0"/>
              <a:t> using an API can be </a:t>
            </a:r>
            <a:r>
              <a:rPr lang="en-US" b="1" dirty="0"/>
              <a:t>prohibitive</a:t>
            </a:r>
            <a:r>
              <a:rPr lang="en-US" dirty="0"/>
              <a:t> </a:t>
            </a:r>
            <a:endParaRPr lang="en-US" b="1" dirty="0"/>
          </a:p>
          <a:p>
            <a:r>
              <a:rPr lang="en-US" b="1" dirty="0"/>
              <a:t>Public APIs are forever</a:t>
            </a:r>
            <a:r>
              <a:rPr lang="en-US" dirty="0"/>
              <a:t> - one chance to get it right</a:t>
            </a:r>
          </a:p>
          <a:p>
            <a:pPr lvl="1">
              <a:buNone/>
            </a:pPr>
            <a:r>
              <a:rPr lang="en-US" dirty="0"/>
              <a:t>	</a:t>
            </a:r>
          </a:p>
          <a:p>
            <a:pPr lvl="1">
              <a:buNone/>
            </a:pPr>
            <a:r>
              <a:rPr lang="en-US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“The first version of an API is always easy”</a:t>
            </a:r>
          </a:p>
        </p:txBody>
      </p:sp>
    </p:spTree>
    <p:extLst>
      <p:ext uri="{BB962C8B-B14F-4D97-AF65-F5344CB8AC3E}">
        <p14:creationId xmlns:p14="http://schemas.microsoft.com/office/powerpoint/2010/main" val="1012585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323850"/>
            <a:ext cx="5134482" cy="970979"/>
          </a:xfrm>
        </p:spPr>
        <p:txBody>
          <a:bodyPr>
            <a:normAutofit/>
          </a:bodyPr>
          <a:lstStyle/>
          <a:p>
            <a:r>
              <a:rPr lang="en-US" dirty="0"/>
              <a:t>Conway’s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Programmer Melvin Conway in 1968 …</a:t>
            </a:r>
          </a:p>
          <a:p>
            <a:pPr indent="0">
              <a:buNone/>
            </a:pPr>
            <a:r>
              <a:rPr lang="en-US" dirty="0"/>
              <a:t>“organizations which design systems ... are constrained to produce designs which are copies of the communication structures of these organizations”</a:t>
            </a:r>
          </a:p>
          <a:p>
            <a:r>
              <a:rPr lang="en-US" dirty="0"/>
              <a:t>For two software </a:t>
            </a:r>
            <a:r>
              <a:rPr lang="en-US" b="1" dirty="0"/>
              <a:t>modules to interface</a:t>
            </a:r>
            <a:r>
              <a:rPr lang="en-US" dirty="0"/>
              <a:t> properly, </a:t>
            </a:r>
            <a:r>
              <a:rPr lang="en-US" b="1" dirty="0"/>
              <a:t>developers</a:t>
            </a:r>
            <a:r>
              <a:rPr lang="en-US" dirty="0"/>
              <a:t> of each module must </a:t>
            </a:r>
            <a:r>
              <a:rPr lang="en-US" b="1" dirty="0"/>
              <a:t>communicate</a:t>
            </a:r>
          </a:p>
          <a:p>
            <a:r>
              <a:rPr lang="en-US" dirty="0"/>
              <a:t>Therefore a </a:t>
            </a:r>
            <a:r>
              <a:rPr lang="en-US" b="1" dirty="0"/>
              <a:t>system’s interface </a:t>
            </a:r>
            <a:r>
              <a:rPr lang="en-US" dirty="0"/>
              <a:t>(architecture) structure will </a:t>
            </a:r>
            <a:r>
              <a:rPr lang="en-US" b="1" dirty="0"/>
              <a:t>reflect</a:t>
            </a:r>
            <a:r>
              <a:rPr lang="en-US" dirty="0"/>
              <a:t> its </a:t>
            </a:r>
            <a:r>
              <a:rPr lang="en-US" b="1" dirty="0"/>
              <a:t>social organization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618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773" y="533400"/>
            <a:ext cx="5816701" cy="637784"/>
          </a:xfrm>
        </p:spPr>
        <p:txBody>
          <a:bodyPr>
            <a:normAutofit fontScale="90000"/>
          </a:bodyPr>
          <a:lstStyle/>
          <a:p>
            <a:r>
              <a:rPr lang="en-US" dirty="0"/>
              <a:t>The Cost of Poor APIs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2773" y="1784350"/>
            <a:ext cx="8001000" cy="4267200"/>
          </a:xfrm>
        </p:spPr>
        <p:txBody>
          <a:bodyPr>
            <a:normAutofit/>
          </a:bodyPr>
          <a:lstStyle/>
          <a:p>
            <a:r>
              <a:rPr lang="en-US" b="1" dirty="0"/>
              <a:t>Longer development times </a:t>
            </a:r>
          </a:p>
          <a:p>
            <a:pPr lvl="1"/>
            <a:r>
              <a:rPr lang="en-US" dirty="0"/>
              <a:t>Harder to </a:t>
            </a:r>
            <a:r>
              <a:rPr lang="en-US" b="1" dirty="0"/>
              <a:t>understand</a:t>
            </a:r>
            <a:r>
              <a:rPr lang="en-US" dirty="0"/>
              <a:t> </a:t>
            </a:r>
            <a:r>
              <a:rPr lang="en-US" b="1" dirty="0"/>
              <a:t>during design</a:t>
            </a:r>
          </a:p>
          <a:p>
            <a:pPr lvl="1"/>
            <a:r>
              <a:rPr lang="en-US" b="1" dirty="0"/>
              <a:t>Difficult to program</a:t>
            </a:r>
            <a:r>
              <a:rPr lang="en-US" dirty="0"/>
              <a:t>, may require extra code</a:t>
            </a:r>
          </a:p>
          <a:p>
            <a:pPr lvl="2"/>
            <a:r>
              <a:rPr lang="en-US" sz="2000" dirty="0"/>
              <a:t>Program size, complexity, and efficiency</a:t>
            </a:r>
          </a:p>
          <a:p>
            <a:pPr lvl="1"/>
            <a:r>
              <a:rPr lang="en-US" sz="2000" b="1" dirty="0"/>
              <a:t>Complex code</a:t>
            </a:r>
            <a:r>
              <a:rPr lang="en-US" sz="2000" dirty="0"/>
              <a:t> implies </a:t>
            </a:r>
            <a:r>
              <a:rPr lang="en-US" sz="2000" b="1" dirty="0"/>
              <a:t>more testing </a:t>
            </a:r>
            <a:r>
              <a:rPr lang="en-US" sz="2000" dirty="0"/>
              <a:t>with </a:t>
            </a:r>
            <a:r>
              <a:rPr lang="en-US" sz="2000" b="1" dirty="0"/>
              <a:t>greater bug risk </a:t>
            </a:r>
          </a:p>
          <a:p>
            <a:r>
              <a:rPr lang="en-US" dirty="0"/>
              <a:t>Hierarchies of </a:t>
            </a:r>
            <a:r>
              <a:rPr lang="en-US" b="1" dirty="0"/>
              <a:t>layered APIs compound the costs</a:t>
            </a:r>
          </a:p>
          <a:p>
            <a:pPr lvl="1"/>
            <a:r>
              <a:rPr lang="en-US" b="1" dirty="0"/>
              <a:t>Defect amplification - </a:t>
            </a:r>
            <a:r>
              <a:rPr lang="en-US" dirty="0"/>
              <a:t>defects in lower layers </a:t>
            </a:r>
            <a:r>
              <a:rPr lang="en-US" b="1" dirty="0"/>
              <a:t>propagate upward</a:t>
            </a:r>
            <a:r>
              <a:rPr lang="en-US" dirty="0"/>
              <a:t> with greater impact </a:t>
            </a:r>
          </a:p>
          <a:p>
            <a:pPr lvl="2"/>
            <a:r>
              <a:rPr lang="en-US" dirty="0"/>
              <a:t>E.g., security holes in low level c library string manipulation APIs</a:t>
            </a:r>
          </a:p>
          <a:p>
            <a:pPr lvl="1"/>
            <a:r>
              <a:rPr lang="en-US" dirty="0"/>
              <a:t>Adding </a:t>
            </a:r>
            <a:r>
              <a:rPr lang="en-US" b="1" dirty="0"/>
              <a:t>wrappers hide</a:t>
            </a:r>
            <a:r>
              <a:rPr lang="en-US" dirty="0"/>
              <a:t> but </a:t>
            </a:r>
            <a:r>
              <a:rPr lang="en-US" b="1" dirty="0"/>
              <a:t>don’t fix </a:t>
            </a:r>
            <a:r>
              <a:rPr lang="en-US" dirty="0"/>
              <a:t>a bad API</a:t>
            </a:r>
          </a:p>
        </p:txBody>
      </p:sp>
    </p:spTree>
    <p:extLst>
      <p:ext uri="{BB962C8B-B14F-4D97-AF65-F5344CB8AC3E}">
        <p14:creationId xmlns:p14="http://schemas.microsoft.com/office/powerpoint/2010/main" val="3623172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643" y="828675"/>
            <a:ext cx="7837082" cy="466154"/>
          </a:xfrm>
        </p:spPr>
        <p:txBody>
          <a:bodyPr>
            <a:normAutofit fontScale="90000"/>
          </a:bodyPr>
          <a:lstStyle/>
          <a:p>
            <a:r>
              <a:rPr lang="en-US" dirty="0"/>
              <a:t>Why is API Design Important to an Architect?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950" y="1914525"/>
            <a:ext cx="8148638" cy="4114800"/>
          </a:xfrm>
        </p:spPr>
        <p:txBody>
          <a:bodyPr>
            <a:normAutofit/>
          </a:bodyPr>
          <a:lstStyle/>
          <a:p>
            <a:r>
              <a:rPr lang="en-US" b="1" dirty="0"/>
              <a:t>APIs</a:t>
            </a:r>
            <a:r>
              <a:rPr lang="en-US" dirty="0"/>
              <a:t> are one of an </a:t>
            </a:r>
            <a:r>
              <a:rPr lang="en-US" b="1" dirty="0"/>
              <a:t>architecture’s most tangible and useful outcomes</a:t>
            </a:r>
          </a:p>
          <a:p>
            <a:r>
              <a:rPr lang="en-US" b="1" dirty="0"/>
              <a:t>Every architecturally significant module </a:t>
            </a:r>
            <a:r>
              <a:rPr lang="en-US" dirty="0"/>
              <a:t>will </a:t>
            </a:r>
            <a:r>
              <a:rPr lang="en-US" b="1" dirty="0"/>
              <a:t>have an associated interface</a:t>
            </a:r>
            <a:endParaRPr lang="en-US" dirty="0"/>
          </a:p>
          <a:p>
            <a:r>
              <a:rPr lang="en-US" dirty="0"/>
              <a:t>Good </a:t>
            </a:r>
            <a:r>
              <a:rPr lang="en-US" b="1" dirty="0"/>
              <a:t>interface design </a:t>
            </a:r>
            <a:r>
              <a:rPr lang="en-US" dirty="0"/>
              <a:t>helps realize </a:t>
            </a:r>
            <a:r>
              <a:rPr lang="en-US" b="1" dirty="0"/>
              <a:t>architecture objectives </a:t>
            </a:r>
            <a:r>
              <a:rPr lang="en-US" dirty="0"/>
              <a:t>during construction</a:t>
            </a:r>
          </a:p>
          <a:p>
            <a:pPr lvl="1"/>
            <a:r>
              <a:rPr lang="en-US" dirty="0"/>
              <a:t>The </a:t>
            </a:r>
            <a:r>
              <a:rPr lang="en-US" b="1" dirty="0"/>
              <a:t>architect</a:t>
            </a:r>
            <a:r>
              <a:rPr lang="en-US" dirty="0"/>
              <a:t> should </a:t>
            </a:r>
            <a:r>
              <a:rPr lang="en-US" b="1" dirty="0"/>
              <a:t>oversee</a:t>
            </a:r>
            <a:r>
              <a:rPr lang="en-US" dirty="0"/>
              <a:t> (do) </a:t>
            </a:r>
            <a:r>
              <a:rPr lang="en-US" b="1" dirty="0"/>
              <a:t>interface design</a:t>
            </a:r>
          </a:p>
          <a:p>
            <a:pPr lvl="1"/>
            <a:r>
              <a:rPr lang="en-US" dirty="0"/>
              <a:t>The </a:t>
            </a:r>
            <a:r>
              <a:rPr lang="en-US" b="1" dirty="0"/>
              <a:t>architect</a:t>
            </a:r>
            <a:r>
              <a:rPr lang="en-US" dirty="0"/>
              <a:t> should </a:t>
            </a:r>
            <a:r>
              <a:rPr lang="en-US" b="1" dirty="0"/>
              <a:t>dictate API style and policy </a:t>
            </a:r>
            <a:r>
              <a:rPr lang="en-US" dirty="0"/>
              <a:t>– e.g., naming</a:t>
            </a:r>
          </a:p>
          <a:p>
            <a:r>
              <a:rPr lang="en-US" b="1" dirty="0"/>
              <a:t>Useful modules</a:t>
            </a:r>
            <a:r>
              <a:rPr lang="en-US" dirty="0"/>
              <a:t> tend to </a:t>
            </a:r>
            <a:r>
              <a:rPr lang="en-US" b="1" dirty="0"/>
              <a:t>get reused</a:t>
            </a:r>
            <a:endParaRPr lang="en-US" dirty="0"/>
          </a:p>
          <a:p>
            <a:pPr lvl="1"/>
            <a:r>
              <a:rPr lang="en-US" dirty="0"/>
              <a:t>Good reusable modules are </a:t>
            </a:r>
            <a:r>
              <a:rPr lang="en-US" b="1" dirty="0"/>
              <a:t>business assets </a:t>
            </a:r>
            <a:r>
              <a:rPr lang="en-US" dirty="0"/>
              <a:t>– </a:t>
            </a:r>
            <a:r>
              <a:rPr lang="en-US" b="1" dirty="0"/>
              <a:t>frameworks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05999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301" y="419100"/>
            <a:ext cx="5902572" cy="875729"/>
          </a:xfrm>
        </p:spPr>
        <p:txBody>
          <a:bodyPr>
            <a:normAutofit/>
          </a:bodyPr>
          <a:lstStyle/>
          <a:p>
            <a:r>
              <a:rPr lang="en-US" dirty="0"/>
              <a:t>API “Quality Attributes”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Usability (“</a:t>
            </a:r>
            <a:r>
              <a:rPr lang="en-US" dirty="0" err="1"/>
              <a:t>DevX</a:t>
            </a:r>
            <a:r>
              <a:rPr lang="en-US" dirty="0"/>
              <a:t>”)</a:t>
            </a:r>
          </a:p>
          <a:p>
            <a:pPr lvl="1"/>
            <a:r>
              <a:rPr lang="en-US" b="1" dirty="0"/>
              <a:t>Satisfies</a:t>
            </a:r>
            <a:r>
              <a:rPr lang="en-US" dirty="0"/>
              <a:t> requirements (of course)</a:t>
            </a:r>
          </a:p>
          <a:p>
            <a:pPr lvl="1"/>
            <a:r>
              <a:rPr lang="en-US" b="1" dirty="0"/>
              <a:t>Learnability</a:t>
            </a:r>
          </a:p>
          <a:p>
            <a:pPr lvl="1"/>
            <a:r>
              <a:rPr lang="en-US" b="1" dirty="0"/>
              <a:t>Productivity</a:t>
            </a:r>
            <a:r>
              <a:rPr lang="en-US" dirty="0"/>
              <a:t> - easy to use, even without documentation</a:t>
            </a:r>
          </a:p>
          <a:p>
            <a:pPr lvl="1"/>
            <a:r>
              <a:rPr lang="en-US" b="1" dirty="0"/>
              <a:t>Understandability</a:t>
            </a:r>
          </a:p>
          <a:p>
            <a:pPr lvl="2"/>
            <a:r>
              <a:rPr lang="en-US" dirty="0"/>
              <a:t>Hard to misuse</a:t>
            </a:r>
          </a:p>
          <a:p>
            <a:pPr lvl="2"/>
            <a:r>
              <a:rPr lang="en-US" dirty="0"/>
              <a:t>Easy to read and maintain code that uses it</a:t>
            </a:r>
          </a:p>
          <a:p>
            <a:pPr lvl="1"/>
            <a:r>
              <a:rPr lang="en-US" b="1" dirty="0"/>
              <a:t>Simple, consistent</a:t>
            </a:r>
          </a:p>
        </p:txBody>
      </p:sp>
    </p:spTree>
    <p:extLst>
      <p:ext uri="{BB962C8B-B14F-4D97-AF65-F5344CB8AC3E}">
        <p14:creationId xmlns:p14="http://schemas.microsoft.com/office/powerpoint/2010/main" val="3686862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177800"/>
            <a:ext cx="6378744" cy="1117029"/>
          </a:xfrm>
        </p:spPr>
        <p:txBody>
          <a:bodyPr>
            <a:normAutofit fontScale="90000"/>
          </a:bodyPr>
          <a:lstStyle/>
          <a:p>
            <a:r>
              <a:rPr lang="en-US" dirty="0"/>
              <a:t>API “Quality Attributes”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Expressiveness</a:t>
            </a:r>
            <a:r>
              <a:rPr lang="en-US" dirty="0"/>
              <a:t> – abstraction matches developer’s mental model</a:t>
            </a:r>
          </a:p>
          <a:p>
            <a:r>
              <a:rPr lang="en-US" b="1" dirty="0"/>
              <a:t>Extensibility</a:t>
            </a:r>
            <a:r>
              <a:rPr lang="en-US" dirty="0"/>
              <a:t> - stable but easy to extend for new versions as necessary</a:t>
            </a:r>
          </a:p>
          <a:p>
            <a:r>
              <a:rPr lang="en-US" b="1" dirty="0"/>
              <a:t>Performance</a:t>
            </a:r>
            <a:r>
              <a:rPr lang="en-US" dirty="0"/>
              <a:t> – speed and resource consumption</a:t>
            </a:r>
          </a:p>
          <a:p>
            <a:r>
              <a:rPr lang="en-US" b="1" dirty="0"/>
              <a:t>Robustness and security</a:t>
            </a:r>
          </a:p>
        </p:txBody>
      </p:sp>
    </p:spTree>
    <p:extLst>
      <p:ext uri="{BB962C8B-B14F-4D97-AF65-F5344CB8AC3E}">
        <p14:creationId xmlns:p14="http://schemas.microsoft.com/office/powerpoint/2010/main" val="2517303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59" y="254000"/>
            <a:ext cx="6113445" cy="1040829"/>
          </a:xfrm>
        </p:spPr>
        <p:txBody>
          <a:bodyPr>
            <a:normAutofit fontScale="90000"/>
          </a:bodyPr>
          <a:lstStyle/>
          <a:p>
            <a:r>
              <a:rPr lang="en-US" dirty="0"/>
              <a:t>The Process Of API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Preamble - system </a:t>
            </a:r>
            <a:r>
              <a:rPr lang="en-US" b="1" dirty="0"/>
              <a:t>requirements</a:t>
            </a:r>
            <a:r>
              <a:rPr lang="en-US" dirty="0"/>
              <a:t> and software </a:t>
            </a:r>
            <a:r>
              <a:rPr lang="en-US" b="1" dirty="0"/>
              <a:t>architecture</a:t>
            </a:r>
            <a:r>
              <a:rPr lang="en-US" dirty="0"/>
              <a:t> identify components of interest</a:t>
            </a:r>
          </a:p>
          <a:p>
            <a:r>
              <a:rPr lang="en-US" dirty="0"/>
              <a:t>For an API instance - write a short </a:t>
            </a:r>
            <a:r>
              <a:rPr lang="en-US" b="1" dirty="0"/>
              <a:t>specification, prototype, evaluate, refine</a:t>
            </a:r>
          </a:p>
          <a:p>
            <a:r>
              <a:rPr lang="en-US" b="1" dirty="0"/>
              <a:t>Write</a:t>
            </a:r>
            <a:r>
              <a:rPr lang="en-US" dirty="0"/>
              <a:t> to the API </a:t>
            </a:r>
            <a:r>
              <a:rPr lang="en-US" b="1" dirty="0"/>
              <a:t>early</a:t>
            </a:r>
            <a:r>
              <a:rPr lang="en-US" dirty="0"/>
              <a:t> and </a:t>
            </a:r>
            <a:r>
              <a:rPr lang="en-US" b="1" dirty="0"/>
              <a:t>often</a:t>
            </a:r>
          </a:p>
          <a:p>
            <a:pPr lvl="1"/>
            <a:r>
              <a:rPr lang="en-US" dirty="0"/>
              <a:t>Expect </a:t>
            </a:r>
            <a:r>
              <a:rPr lang="en-US" b="1" dirty="0"/>
              <a:t>defects and changes</a:t>
            </a:r>
            <a:r>
              <a:rPr lang="en-US" dirty="0"/>
              <a:t> to </a:t>
            </a:r>
            <a:r>
              <a:rPr lang="en-US" b="1" dirty="0"/>
              <a:t>evolve</a:t>
            </a:r>
            <a:r>
              <a:rPr lang="en-US" dirty="0"/>
              <a:t> the API</a:t>
            </a:r>
          </a:p>
          <a:p>
            <a:pPr lvl="1"/>
            <a:r>
              <a:rPr lang="en-US" dirty="0"/>
              <a:t>The client code artifacts live on as </a:t>
            </a:r>
            <a:r>
              <a:rPr lang="en-US" b="1" dirty="0"/>
              <a:t>examples</a:t>
            </a:r>
            <a:r>
              <a:rPr lang="en-US" dirty="0"/>
              <a:t> and </a:t>
            </a:r>
            <a:r>
              <a:rPr lang="en-US" b="1" dirty="0"/>
              <a:t>unit tests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23663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cture 1 Requirements and Architecture Life Cycle.pptx" id="{64B6B06E-DE09-4C01-8852-A2161AE26D2A}" vid="{26D9DB68-5C85-412F-844F-3FF00FBBE5D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13211</TotalTime>
  <Words>2003</Words>
  <Application>Microsoft Office PowerPoint</Application>
  <PresentationFormat>On-screen Show (4:3)</PresentationFormat>
  <Paragraphs>245</Paragraphs>
  <Slides>25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Calibri Light</vt:lpstr>
      <vt:lpstr>Halis</vt:lpstr>
      <vt:lpstr>Times New Roman</vt:lpstr>
      <vt:lpstr>Wingdings</vt:lpstr>
      <vt:lpstr>Retrospect</vt:lpstr>
      <vt:lpstr>Interface (API) Design</vt:lpstr>
      <vt:lpstr>What is an API?</vt:lpstr>
      <vt:lpstr>Why is API Design Important?</vt:lpstr>
      <vt:lpstr>Conway’s Law</vt:lpstr>
      <vt:lpstr>The Cost of Poor APIs</vt:lpstr>
      <vt:lpstr>Why is API Design Important to an Architect?</vt:lpstr>
      <vt:lpstr>API “Quality Attributes”</vt:lpstr>
      <vt:lpstr>API “Quality Attributes” (cont)</vt:lpstr>
      <vt:lpstr>The Process Of API Design</vt:lpstr>
      <vt:lpstr>API Evaluation Analogous to HCI Evaluation</vt:lpstr>
      <vt:lpstr>API Heuristic Evaluation</vt:lpstr>
      <vt:lpstr>API Design Guidelines</vt:lpstr>
      <vt:lpstr>API Contracts</vt:lpstr>
      <vt:lpstr>Documenting Interfaces: Interface Specification Template</vt:lpstr>
      <vt:lpstr>Documenting Interfaces: Interface  Specification Template (cont)</vt:lpstr>
      <vt:lpstr>Specification Example</vt:lpstr>
      <vt:lpstr>Specification Example</vt:lpstr>
      <vt:lpstr>What is in use today?</vt:lpstr>
      <vt:lpstr>General API statistics </vt:lpstr>
      <vt:lpstr>Just the facts …</vt:lpstr>
      <vt:lpstr>More facts …</vt:lpstr>
      <vt:lpstr>A hackathon view …</vt:lpstr>
      <vt:lpstr>440 Hackathon </vt:lpstr>
      <vt:lpstr>Commercial APIs: Assignment</vt:lpstr>
      <vt:lpstr>References</vt:lpstr>
    </vt:vector>
  </TitlesOfParts>
  <Company>University of Alabama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Requirements and Architecture</dc:title>
  <dc:creator>hawker</dc:creator>
  <cp:lastModifiedBy>Kal Rabb</cp:lastModifiedBy>
  <cp:revision>307</cp:revision>
  <dcterms:created xsi:type="dcterms:W3CDTF">2008-08-31T22:21:19Z</dcterms:created>
  <dcterms:modified xsi:type="dcterms:W3CDTF">2024-11-01T12:37:27Z</dcterms:modified>
</cp:coreProperties>
</file>